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73" d="100"/>
          <a:sy n="73" d="100"/>
        </p:scale>
        <p:origin x="4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966798538411598E-2"/>
          <c:y val="2.0853999301824629E-2"/>
          <c:w val="0.94403320146158842"/>
          <c:h val="0.911469519789765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81.099999999999994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42-41FC-8B9B-5A5475B62F7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74.099999999999994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42-41FC-8B9B-5A5475B62F7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65.900000000000006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B42-41FC-8B9B-5A5475B62F7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1563762592"/>
        <c:axId val="1563753856"/>
      </c:barChart>
      <c:catAx>
        <c:axId val="15637625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63753856"/>
        <c:crosses val="autoZero"/>
        <c:auto val="1"/>
        <c:lblAlgn val="ctr"/>
        <c:lblOffset val="100"/>
        <c:noMultiLvlLbl val="0"/>
      </c:catAx>
      <c:valAx>
        <c:axId val="15637538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63762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68233799965799813"/>
          <c:y val="0.24223920531188725"/>
          <c:w val="0.30473793965068124"/>
          <c:h val="5.84192509382995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71.400000000000006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E1-446D-83E8-F239AFE75D4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7E1-446D-83E8-F239AFE75D4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7E1-446D-83E8-F239AFE75D4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515646991"/>
        <c:axId val="515647407"/>
      </c:barChart>
      <c:catAx>
        <c:axId val="515646991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15647407"/>
        <c:crosses val="autoZero"/>
        <c:auto val="1"/>
        <c:lblAlgn val="ctr"/>
        <c:lblOffset val="100"/>
        <c:noMultiLvlLbl val="0"/>
      </c:catAx>
      <c:valAx>
        <c:axId val="5156474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156469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70259904035433074"/>
          <c:y val="0.20509892840581356"/>
          <c:w val="0.29740095964566932"/>
          <c:h val="9.166472493333914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396038385826777E-2"/>
          <c:y val="2.439740142735964E-2"/>
          <c:w val="0.93635396161417328"/>
          <c:h val="0.881918149741450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58.8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1A-4911-8D6F-89954019461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1A-4911-8D6F-89954019461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68.7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E1A-4911-8D6F-89954019461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515641999"/>
        <c:axId val="515641583"/>
      </c:barChart>
      <c:catAx>
        <c:axId val="51564199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15641583"/>
        <c:crosses val="autoZero"/>
        <c:auto val="1"/>
        <c:lblAlgn val="ctr"/>
        <c:lblOffset val="100"/>
        <c:noMultiLvlLbl val="0"/>
      </c:catAx>
      <c:valAx>
        <c:axId val="51564158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156419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71822404035433085"/>
          <c:y val="0.21829099727330264"/>
          <c:w val="0.28177598545586274"/>
          <c:h val="9.846252917561025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949238938636494"/>
          <c:y val="0.15460768680805864"/>
          <c:w val="0.73978252539527689"/>
          <c:h val="0.757459067120358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89.4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0D-4747-A73B-605B0FE3FE0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85.4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0D-4747-A73B-605B0FE3FE0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86.9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60D-4747-A73B-605B0FE3FE0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1563756352"/>
        <c:axId val="1563765504"/>
      </c:barChart>
      <c:catAx>
        <c:axId val="15637563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63765504"/>
        <c:crosses val="autoZero"/>
        <c:auto val="1"/>
        <c:lblAlgn val="ctr"/>
        <c:lblOffset val="100"/>
        <c:noMultiLvlLbl val="0"/>
      </c:catAx>
      <c:valAx>
        <c:axId val="15637655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63756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63652654330398062"/>
          <c:y val="0.18127230950580941"/>
          <c:w val="0.31305192600339166"/>
          <c:h val="0.1793322860176366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646038385826774E-2"/>
          <c:y val="0.17695071500057116"/>
          <c:w val="0.93635396161417328"/>
          <c:h val="0.767486726901653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76.900000000000006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51-4A87-880F-5228395A576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051-4A87-880F-5228395A576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81.2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051-4A87-880F-5228395A576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1567170416"/>
        <c:axId val="1567175824"/>
      </c:barChart>
      <c:catAx>
        <c:axId val="15671704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67175824"/>
        <c:crosses val="autoZero"/>
        <c:auto val="1"/>
        <c:lblAlgn val="ctr"/>
        <c:lblOffset val="100"/>
        <c:noMultiLvlLbl val="0"/>
      </c:catAx>
      <c:valAx>
        <c:axId val="15671758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6717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69642789492860391"/>
          <c:y val="0.23400101615276811"/>
          <c:w val="0.30357210507139609"/>
          <c:h val="0.1223561915406435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67139662023818E-2"/>
          <c:y val="2.5274453143750871E-2"/>
          <c:w val="0.9609328603379762"/>
          <c:h val="0.851237501236152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73-424C-99B3-4F067C40D3B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8244-4FAB-8316-E50F95A714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51.3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73-424C-99B3-4F067C40D3B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59.4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073-424C-99B3-4F067C40D3B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1762508031"/>
        <c:axId val="1762510943"/>
      </c:barChart>
      <c:catAx>
        <c:axId val="1762508031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62510943"/>
        <c:crosses val="autoZero"/>
        <c:auto val="1"/>
        <c:lblAlgn val="ctr"/>
        <c:lblOffset val="100"/>
        <c:noMultiLvlLbl val="0"/>
      </c:catAx>
      <c:valAx>
        <c:axId val="176251094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625080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64320519815645738"/>
          <c:y val="0.12405361102340368"/>
          <c:w val="0.33750220294067862"/>
          <c:h val="0.2195766813788135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78.099999999999994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89-4028-8215-74F8E5E8FB7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82.3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789-4028-8215-74F8E5E8FB7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91.6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789-4028-8215-74F8E5E8FB7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290155696"/>
        <c:axId val="290163600"/>
      </c:barChart>
      <c:catAx>
        <c:axId val="2901556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90163600"/>
        <c:crosses val="autoZero"/>
        <c:auto val="1"/>
        <c:lblAlgn val="ctr"/>
        <c:lblOffset val="100"/>
        <c:noMultiLvlLbl val="0"/>
      </c:catAx>
      <c:valAx>
        <c:axId val="2901636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90155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72244797935536298"/>
          <c:y val="9.2374385383026392E-2"/>
          <c:w val="0.27755202064463685"/>
          <c:h val="8.23952375484315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122662401574806E-2"/>
          <c:y val="5.3473773126977896E-2"/>
          <c:w val="0.92687733759842517"/>
          <c:h val="0.841853909826900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DF-453B-875C-F57D7F443A4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91.3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3DF-453B-875C-F57D7F443A4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3DF-453B-875C-F57D7F443A4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285677024"/>
        <c:axId val="285680768"/>
      </c:barChart>
      <c:catAx>
        <c:axId val="2856770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85680768"/>
        <c:crosses val="autoZero"/>
        <c:auto val="1"/>
        <c:lblAlgn val="ctr"/>
        <c:lblOffset val="100"/>
        <c:noMultiLvlLbl val="0"/>
      </c:catAx>
      <c:valAx>
        <c:axId val="2856807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85677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66509904035433076"/>
          <c:y val="0.22499998615895755"/>
          <c:w val="0.33490095964566929"/>
          <c:h val="8.92131379301995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122662401574805E-2"/>
          <c:y val="0.12965970672988147"/>
          <c:w val="0.92687733759842517"/>
          <c:h val="0.8003631608702825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2107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19.899999999999999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A4-4C7A-94E0-AC70225FF97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35.700000000000003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AA4-4C7A-94E0-AC70225FF97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94.7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AA4-4C7A-94E0-AC70225FF97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515646575"/>
        <c:axId val="515639503"/>
      </c:barChart>
      <c:catAx>
        <c:axId val="51564657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15639503"/>
        <c:crosses val="autoZero"/>
        <c:auto val="1"/>
        <c:lblAlgn val="ctr"/>
        <c:lblOffset val="100"/>
        <c:noMultiLvlLbl val="0"/>
      </c:catAx>
      <c:valAx>
        <c:axId val="51563950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156465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69634904035433076"/>
          <c:y val="0.11947299517975195"/>
          <c:w val="0.30365095964566929"/>
          <c:h val="9.90969858320190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5E-4151-8A51-F15E03A884D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F5E-4151-8A51-F15E03A884D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88.5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F5E-4151-8A51-F15E03A884D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544466223"/>
        <c:axId val="544445839"/>
      </c:barChart>
      <c:catAx>
        <c:axId val="54446622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44445839"/>
        <c:crosses val="autoZero"/>
        <c:auto val="1"/>
        <c:lblAlgn val="ctr"/>
        <c:lblOffset val="100"/>
        <c:noMultiLvlLbl val="0"/>
      </c:catAx>
      <c:valAx>
        <c:axId val="5444458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444662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76509904035433074"/>
          <c:y val="0.12459576066108108"/>
          <c:w val="0.23490095964566929"/>
          <c:h val="9.491657342274510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58353838582677E-2"/>
          <c:y val="8.8465720551524074E-2"/>
          <c:w val="0.93947896161417332"/>
          <c:h val="0.857772792931411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D1-4E68-88D6-C13A24BB42B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D1-4E68-88D6-C13A24BB42B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BD1-4E68-88D6-C13A24BB42B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545641295"/>
        <c:axId val="545641711"/>
      </c:barChart>
      <c:catAx>
        <c:axId val="54564129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45641711"/>
        <c:crosses val="autoZero"/>
        <c:auto val="1"/>
        <c:lblAlgn val="ctr"/>
        <c:lblOffset val="100"/>
        <c:noMultiLvlLbl val="0"/>
      </c:catAx>
      <c:valAx>
        <c:axId val="54564171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456412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61197404035433067"/>
          <c:y val="0.24991432125432217"/>
          <c:w val="0.35163902559055116"/>
          <c:h val="9.37314469739685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D8600-D2C2-4067-A66B-9F33A3E00E51}" type="datetimeFigureOut">
              <a:rPr lang="ru-RU" smtClean="0"/>
              <a:t>28.08.2019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E9D19-C1A7-404B-AD3D-F51180E02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535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D8600-D2C2-4067-A66B-9F33A3E00E51}" type="datetimeFigureOut">
              <a:rPr lang="ru-RU" smtClean="0"/>
              <a:t>28.08.2019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E9D19-C1A7-404B-AD3D-F51180E02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770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D8600-D2C2-4067-A66B-9F33A3E00E51}" type="datetimeFigureOut">
              <a:rPr lang="ru-RU" smtClean="0"/>
              <a:t>28.08.2019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E9D19-C1A7-404B-AD3D-F51180E02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708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D8600-D2C2-4067-A66B-9F33A3E00E51}" type="datetimeFigureOut">
              <a:rPr lang="ru-RU" smtClean="0"/>
              <a:t>28.08.2019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E9D19-C1A7-404B-AD3D-F51180E02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939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D8600-D2C2-4067-A66B-9F33A3E00E51}" type="datetimeFigureOut">
              <a:rPr lang="ru-RU" smtClean="0"/>
              <a:t>28.08.2019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E9D19-C1A7-404B-AD3D-F51180E02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930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D8600-D2C2-4067-A66B-9F33A3E00E51}" type="datetimeFigureOut">
              <a:rPr lang="ru-RU" smtClean="0"/>
              <a:t>28.08.2019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E9D19-C1A7-404B-AD3D-F51180E02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84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D8600-D2C2-4067-A66B-9F33A3E00E51}" type="datetimeFigureOut">
              <a:rPr lang="ru-RU" smtClean="0"/>
              <a:t>28.08.2019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E9D19-C1A7-404B-AD3D-F51180E02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749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D8600-D2C2-4067-A66B-9F33A3E00E51}" type="datetimeFigureOut">
              <a:rPr lang="ru-RU" smtClean="0"/>
              <a:t>28.08.2019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E9D19-C1A7-404B-AD3D-F51180E02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512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D8600-D2C2-4067-A66B-9F33A3E00E51}" type="datetimeFigureOut">
              <a:rPr lang="ru-RU" smtClean="0"/>
              <a:t>28.08.2019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E9D19-C1A7-404B-AD3D-F51180E02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120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D8600-D2C2-4067-A66B-9F33A3E00E51}" type="datetimeFigureOut">
              <a:rPr lang="ru-RU" smtClean="0"/>
              <a:t>28.08.2019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E9D19-C1A7-404B-AD3D-F51180E02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080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D8600-D2C2-4067-A66B-9F33A3E00E51}" type="datetimeFigureOut">
              <a:rPr lang="ru-RU" smtClean="0"/>
              <a:t>28.08.2019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E9D19-C1A7-404B-AD3D-F51180E02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1667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4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D8600-D2C2-4067-A66B-9F33A3E00E51}" type="datetimeFigureOut">
              <a:rPr lang="ru-RU" smtClean="0"/>
              <a:t>28.08.2019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7E9D19-C1A7-404B-AD3D-F51180E02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62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4845" y="1122363"/>
            <a:ext cx="10084525" cy="2979374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ОГЭ – 2019 </a:t>
            </a:r>
            <a:br>
              <a:rPr lang="ru-RU" sz="4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sz="4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Всего: 148 выпускников</a:t>
            </a:r>
            <a:br>
              <a:rPr lang="ru-RU" sz="4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sz="4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Семейное образование: 9 выпускников</a:t>
            </a:r>
            <a:br>
              <a:rPr lang="ru-RU" sz="4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sz="4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Аттестаты с отличием: 8 выпускников</a:t>
            </a:r>
            <a:endParaRPr lang="ru-RU" sz="4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69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62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История</a:t>
            </a:r>
            <a:endParaRPr lang="ru-RU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110980"/>
              </p:ext>
            </p:extLst>
          </p:nvPr>
        </p:nvGraphicFramePr>
        <p:xfrm>
          <a:off x="1334589" y="1054916"/>
          <a:ext cx="9080938" cy="142654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513490">
                  <a:extLst>
                    <a:ext uri="{9D8B030D-6E8A-4147-A177-3AD203B41FA5}">
                      <a16:colId xmlns:a16="http://schemas.microsoft.com/office/drawing/2014/main" val="4231318420"/>
                    </a:ext>
                  </a:extLst>
                </a:gridCol>
                <a:gridCol w="1513490">
                  <a:extLst>
                    <a:ext uri="{9D8B030D-6E8A-4147-A177-3AD203B41FA5}">
                      <a16:colId xmlns:a16="http://schemas.microsoft.com/office/drawing/2014/main" val="1868074649"/>
                    </a:ext>
                  </a:extLst>
                </a:gridCol>
                <a:gridCol w="1513490">
                  <a:extLst>
                    <a:ext uri="{9D8B030D-6E8A-4147-A177-3AD203B41FA5}">
                      <a16:colId xmlns:a16="http://schemas.microsoft.com/office/drawing/2014/main" val="1868860853"/>
                    </a:ext>
                  </a:extLst>
                </a:gridCol>
                <a:gridCol w="1513490">
                  <a:extLst>
                    <a:ext uri="{9D8B030D-6E8A-4147-A177-3AD203B41FA5}">
                      <a16:colId xmlns:a16="http://schemas.microsoft.com/office/drawing/2014/main" val="3236432611"/>
                    </a:ext>
                  </a:extLst>
                </a:gridCol>
                <a:gridCol w="1387255">
                  <a:extLst>
                    <a:ext uri="{9D8B030D-6E8A-4147-A177-3AD203B41FA5}">
                      <a16:colId xmlns:a16="http://schemas.microsoft.com/office/drawing/2014/main" val="4116862060"/>
                    </a:ext>
                  </a:extLst>
                </a:gridCol>
                <a:gridCol w="1639723">
                  <a:extLst>
                    <a:ext uri="{9D8B030D-6E8A-4147-A177-3AD203B41FA5}">
                      <a16:colId xmlns:a16="http://schemas.microsoft.com/office/drawing/2014/main" val="96737592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2017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2018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2019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5370487"/>
                  </a:ext>
                </a:extLst>
              </a:tr>
              <a:tr h="659466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Качество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Средний балл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Качество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Средний балл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Качество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Средний балл</a:t>
                      </a:r>
                      <a:endParaRPr lang="ru-RU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7128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(-50)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1636786"/>
                  </a:ext>
                </a:extLst>
              </a:tr>
            </a:tbl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956404622"/>
              </p:ext>
            </p:extLst>
          </p:nvPr>
        </p:nvGraphicFramePr>
        <p:xfrm>
          <a:off x="2032000" y="2481462"/>
          <a:ext cx="8128000" cy="40879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698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9640" y="260624"/>
            <a:ext cx="10515600" cy="82359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Литература</a:t>
            </a:r>
            <a:endParaRPr lang="ru-RU" sz="40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6945563"/>
              </p:ext>
            </p:extLst>
          </p:nvPr>
        </p:nvGraphicFramePr>
        <p:xfrm>
          <a:off x="1347651" y="1123405"/>
          <a:ext cx="9080938" cy="142146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513490">
                  <a:extLst>
                    <a:ext uri="{9D8B030D-6E8A-4147-A177-3AD203B41FA5}">
                      <a16:colId xmlns:a16="http://schemas.microsoft.com/office/drawing/2014/main" val="767999183"/>
                    </a:ext>
                  </a:extLst>
                </a:gridCol>
                <a:gridCol w="1513490">
                  <a:extLst>
                    <a:ext uri="{9D8B030D-6E8A-4147-A177-3AD203B41FA5}">
                      <a16:colId xmlns:a16="http://schemas.microsoft.com/office/drawing/2014/main" val="2191610141"/>
                    </a:ext>
                  </a:extLst>
                </a:gridCol>
                <a:gridCol w="1513490">
                  <a:extLst>
                    <a:ext uri="{9D8B030D-6E8A-4147-A177-3AD203B41FA5}">
                      <a16:colId xmlns:a16="http://schemas.microsoft.com/office/drawing/2014/main" val="3101797790"/>
                    </a:ext>
                  </a:extLst>
                </a:gridCol>
                <a:gridCol w="1513490">
                  <a:extLst>
                    <a:ext uri="{9D8B030D-6E8A-4147-A177-3AD203B41FA5}">
                      <a16:colId xmlns:a16="http://schemas.microsoft.com/office/drawing/2014/main" val="3495797691"/>
                    </a:ext>
                  </a:extLst>
                </a:gridCol>
                <a:gridCol w="1387255">
                  <a:extLst>
                    <a:ext uri="{9D8B030D-6E8A-4147-A177-3AD203B41FA5}">
                      <a16:colId xmlns:a16="http://schemas.microsoft.com/office/drawing/2014/main" val="1752735280"/>
                    </a:ext>
                  </a:extLst>
                </a:gridCol>
                <a:gridCol w="1639723">
                  <a:extLst>
                    <a:ext uri="{9D8B030D-6E8A-4147-A177-3AD203B41FA5}">
                      <a16:colId xmlns:a16="http://schemas.microsoft.com/office/drawing/2014/main" val="2416913636"/>
                    </a:ext>
                  </a:extLst>
                </a:gridCol>
              </a:tblGrid>
              <a:tr h="331652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2017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2018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2019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9094168"/>
                  </a:ext>
                </a:extLst>
              </a:tr>
              <a:tr h="659466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Качество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Средний балл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Качество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Средний балл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Качество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Средний балл</a:t>
                      </a:r>
                      <a:endParaRPr lang="ru-RU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61963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71,4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3,8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 </a:t>
                      </a:r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(+50)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1346739"/>
                  </a:ext>
                </a:extLst>
              </a:tr>
            </a:tbl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014958499"/>
              </p:ext>
            </p:extLst>
          </p:nvPr>
        </p:nvGraphicFramePr>
        <p:xfrm>
          <a:off x="1940561" y="2510764"/>
          <a:ext cx="8128000" cy="4180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9719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3595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Физика</a:t>
            </a:r>
            <a:endParaRPr lang="ru-RU" sz="40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776773860"/>
              </p:ext>
            </p:extLst>
          </p:nvPr>
        </p:nvGraphicFramePr>
        <p:xfrm>
          <a:off x="1613988" y="2873829"/>
          <a:ext cx="9175931" cy="38915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4245068"/>
              </p:ext>
            </p:extLst>
          </p:nvPr>
        </p:nvGraphicFramePr>
        <p:xfrm>
          <a:off x="1347651" y="1188720"/>
          <a:ext cx="9080938" cy="142146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513490">
                  <a:extLst>
                    <a:ext uri="{9D8B030D-6E8A-4147-A177-3AD203B41FA5}">
                      <a16:colId xmlns:a16="http://schemas.microsoft.com/office/drawing/2014/main" val="107521369"/>
                    </a:ext>
                  </a:extLst>
                </a:gridCol>
                <a:gridCol w="1513490">
                  <a:extLst>
                    <a:ext uri="{9D8B030D-6E8A-4147-A177-3AD203B41FA5}">
                      <a16:colId xmlns:a16="http://schemas.microsoft.com/office/drawing/2014/main" val="3090982516"/>
                    </a:ext>
                  </a:extLst>
                </a:gridCol>
                <a:gridCol w="1513490">
                  <a:extLst>
                    <a:ext uri="{9D8B030D-6E8A-4147-A177-3AD203B41FA5}">
                      <a16:colId xmlns:a16="http://schemas.microsoft.com/office/drawing/2014/main" val="1194662812"/>
                    </a:ext>
                  </a:extLst>
                </a:gridCol>
                <a:gridCol w="1513490">
                  <a:extLst>
                    <a:ext uri="{9D8B030D-6E8A-4147-A177-3AD203B41FA5}">
                      <a16:colId xmlns:a16="http://schemas.microsoft.com/office/drawing/2014/main" val="1475705145"/>
                    </a:ext>
                  </a:extLst>
                </a:gridCol>
                <a:gridCol w="1387255">
                  <a:extLst>
                    <a:ext uri="{9D8B030D-6E8A-4147-A177-3AD203B41FA5}">
                      <a16:colId xmlns:a16="http://schemas.microsoft.com/office/drawing/2014/main" val="2529405869"/>
                    </a:ext>
                  </a:extLst>
                </a:gridCol>
                <a:gridCol w="1639723">
                  <a:extLst>
                    <a:ext uri="{9D8B030D-6E8A-4147-A177-3AD203B41FA5}">
                      <a16:colId xmlns:a16="http://schemas.microsoft.com/office/drawing/2014/main" val="335513670"/>
                    </a:ext>
                  </a:extLst>
                </a:gridCol>
              </a:tblGrid>
              <a:tr h="331652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2017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2018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2019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1940813"/>
                  </a:ext>
                </a:extLst>
              </a:tr>
              <a:tr h="659466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Качество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Средний балл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Качество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Средний балл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Качество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Средний балл</a:t>
                      </a:r>
                      <a:endParaRPr lang="ru-RU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46884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58,8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3,8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68,7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(-11,3)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3,68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0575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248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720254"/>
              </p:ext>
            </p:extLst>
          </p:nvPr>
        </p:nvGraphicFramePr>
        <p:xfrm>
          <a:off x="1397725" y="1138447"/>
          <a:ext cx="9274628" cy="5327673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920391">
                  <a:extLst>
                    <a:ext uri="{9D8B030D-6E8A-4147-A177-3AD203B41FA5}">
                      <a16:colId xmlns:a16="http://schemas.microsoft.com/office/drawing/2014/main" val="642871464"/>
                    </a:ext>
                  </a:extLst>
                </a:gridCol>
                <a:gridCol w="1963088">
                  <a:extLst>
                    <a:ext uri="{9D8B030D-6E8A-4147-A177-3AD203B41FA5}">
                      <a16:colId xmlns:a16="http://schemas.microsoft.com/office/drawing/2014/main" val="35257633"/>
                    </a:ext>
                  </a:extLst>
                </a:gridCol>
                <a:gridCol w="1765621">
                  <a:extLst>
                    <a:ext uri="{9D8B030D-6E8A-4147-A177-3AD203B41FA5}">
                      <a16:colId xmlns:a16="http://schemas.microsoft.com/office/drawing/2014/main" val="3313734860"/>
                    </a:ext>
                  </a:extLst>
                </a:gridCol>
                <a:gridCol w="1764732">
                  <a:extLst>
                    <a:ext uri="{9D8B030D-6E8A-4147-A177-3AD203B41FA5}">
                      <a16:colId xmlns:a16="http://schemas.microsoft.com/office/drawing/2014/main" val="593456824"/>
                    </a:ext>
                  </a:extLst>
                </a:gridCol>
                <a:gridCol w="1860796">
                  <a:extLst>
                    <a:ext uri="{9D8B030D-6E8A-4147-A177-3AD203B41FA5}">
                      <a16:colId xmlns:a16="http://schemas.microsoft.com/office/drawing/2014/main" val="2025508726"/>
                    </a:ext>
                  </a:extLst>
                </a:gridCol>
              </a:tblGrid>
              <a:tr h="4098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Предмет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СОШ №165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Район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Казань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РТ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96711482"/>
                  </a:ext>
                </a:extLst>
              </a:tr>
              <a:tr h="4098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Средняя оценка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Средняя оценка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Средняя оценка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Средняя оценка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5785924"/>
                  </a:ext>
                </a:extLst>
              </a:tr>
              <a:tr h="4098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Русский язык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3,97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4,23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4,25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4,14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92537921"/>
                  </a:ext>
                </a:extLst>
              </a:tr>
              <a:tr h="4098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Математика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3,95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4,12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4,09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4,07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32372150"/>
                  </a:ext>
                </a:extLst>
              </a:tr>
              <a:tr h="4098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Английский язык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4,26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4,46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4,52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4,50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75430393"/>
                  </a:ext>
                </a:extLst>
              </a:tr>
              <a:tr h="4098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Обществознание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3,56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3,75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3,78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3,73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3450549"/>
                  </a:ext>
                </a:extLst>
              </a:tr>
              <a:tr h="4098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Химия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4,30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4,53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4,54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4,49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07179525"/>
                  </a:ext>
                </a:extLst>
              </a:tr>
              <a:tr h="4098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Биология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4,26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4,26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4,30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4,21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5409961"/>
                  </a:ext>
                </a:extLst>
              </a:tr>
              <a:tr h="4098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Информатика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4,09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4,17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4,18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4,05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33564776"/>
                  </a:ext>
                </a:extLst>
              </a:tr>
              <a:tr h="4098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История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2,80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3,71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3,88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3,98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1722394"/>
                  </a:ext>
                </a:extLst>
              </a:tr>
              <a:tr h="4098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Литература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4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4,28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4,2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4,25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0318516"/>
                  </a:ext>
                </a:extLst>
              </a:tr>
              <a:tr h="4098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Физика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3,68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4,14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4,15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4,12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3975135"/>
                  </a:ext>
                </a:extLst>
              </a:tr>
              <a:tr h="4098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География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4,30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4,05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4,15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4,04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88025596"/>
                  </a:ext>
                </a:extLst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397726" y="245900"/>
            <a:ext cx="9078685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Сравнительный анализ итогов ГИА-9 по предметам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по выбору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за 2019 г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05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575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Русский</a:t>
            </a:r>
            <a:r>
              <a:rPr lang="ru-RU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язык</a:t>
            </a:r>
            <a:r>
              <a:rPr lang="ru-RU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endParaRPr lang="ru-RU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4700681"/>
              </p:ext>
            </p:extLst>
          </p:nvPr>
        </p:nvGraphicFramePr>
        <p:xfrm>
          <a:off x="1545020" y="719666"/>
          <a:ext cx="9080938" cy="142654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513490">
                  <a:extLst>
                    <a:ext uri="{9D8B030D-6E8A-4147-A177-3AD203B41FA5}">
                      <a16:colId xmlns:a16="http://schemas.microsoft.com/office/drawing/2014/main" val="436474764"/>
                    </a:ext>
                  </a:extLst>
                </a:gridCol>
                <a:gridCol w="1513490">
                  <a:extLst>
                    <a:ext uri="{9D8B030D-6E8A-4147-A177-3AD203B41FA5}">
                      <a16:colId xmlns:a16="http://schemas.microsoft.com/office/drawing/2014/main" val="2205595011"/>
                    </a:ext>
                  </a:extLst>
                </a:gridCol>
                <a:gridCol w="1513490">
                  <a:extLst>
                    <a:ext uri="{9D8B030D-6E8A-4147-A177-3AD203B41FA5}">
                      <a16:colId xmlns:a16="http://schemas.microsoft.com/office/drawing/2014/main" val="3462670905"/>
                    </a:ext>
                  </a:extLst>
                </a:gridCol>
                <a:gridCol w="1513490">
                  <a:extLst>
                    <a:ext uri="{9D8B030D-6E8A-4147-A177-3AD203B41FA5}">
                      <a16:colId xmlns:a16="http://schemas.microsoft.com/office/drawing/2014/main" val="947575007"/>
                    </a:ext>
                  </a:extLst>
                </a:gridCol>
                <a:gridCol w="1387255">
                  <a:extLst>
                    <a:ext uri="{9D8B030D-6E8A-4147-A177-3AD203B41FA5}">
                      <a16:colId xmlns:a16="http://schemas.microsoft.com/office/drawing/2014/main" val="788817215"/>
                    </a:ext>
                  </a:extLst>
                </a:gridCol>
                <a:gridCol w="1639723">
                  <a:extLst>
                    <a:ext uri="{9D8B030D-6E8A-4147-A177-3AD203B41FA5}">
                      <a16:colId xmlns:a16="http://schemas.microsoft.com/office/drawing/2014/main" val="343095567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2017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2018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2019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6429268"/>
                  </a:ext>
                </a:extLst>
              </a:tr>
              <a:tr h="659466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Качество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Средний балл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Качество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Средний балл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Качество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Средний балл</a:t>
                      </a:r>
                      <a:endParaRPr lang="ru-RU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23869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81,1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4,08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74,1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65,9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(- 8,2)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3,97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1051529"/>
                  </a:ext>
                </a:extLst>
              </a:tr>
            </a:tbl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688564273"/>
              </p:ext>
            </p:extLst>
          </p:nvPr>
        </p:nvGraphicFramePr>
        <p:xfrm>
          <a:off x="2334648" y="2409261"/>
          <a:ext cx="8180952" cy="44487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9208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00859" y="265522"/>
            <a:ext cx="6653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Математика</a:t>
            </a:r>
            <a:endParaRPr lang="ru-RU" sz="40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8928303"/>
              </p:ext>
            </p:extLst>
          </p:nvPr>
        </p:nvGraphicFramePr>
        <p:xfrm>
          <a:off x="1486914" y="973408"/>
          <a:ext cx="9080938" cy="142654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513490">
                  <a:extLst>
                    <a:ext uri="{9D8B030D-6E8A-4147-A177-3AD203B41FA5}">
                      <a16:colId xmlns:a16="http://schemas.microsoft.com/office/drawing/2014/main" val="2868210657"/>
                    </a:ext>
                  </a:extLst>
                </a:gridCol>
                <a:gridCol w="1513490">
                  <a:extLst>
                    <a:ext uri="{9D8B030D-6E8A-4147-A177-3AD203B41FA5}">
                      <a16:colId xmlns:a16="http://schemas.microsoft.com/office/drawing/2014/main" val="1776335878"/>
                    </a:ext>
                  </a:extLst>
                </a:gridCol>
                <a:gridCol w="1513490">
                  <a:extLst>
                    <a:ext uri="{9D8B030D-6E8A-4147-A177-3AD203B41FA5}">
                      <a16:colId xmlns:a16="http://schemas.microsoft.com/office/drawing/2014/main" val="1983170531"/>
                    </a:ext>
                  </a:extLst>
                </a:gridCol>
                <a:gridCol w="1513490">
                  <a:extLst>
                    <a:ext uri="{9D8B030D-6E8A-4147-A177-3AD203B41FA5}">
                      <a16:colId xmlns:a16="http://schemas.microsoft.com/office/drawing/2014/main" val="1424988989"/>
                    </a:ext>
                  </a:extLst>
                </a:gridCol>
                <a:gridCol w="1387255">
                  <a:extLst>
                    <a:ext uri="{9D8B030D-6E8A-4147-A177-3AD203B41FA5}">
                      <a16:colId xmlns:a16="http://schemas.microsoft.com/office/drawing/2014/main" val="4065369509"/>
                    </a:ext>
                  </a:extLst>
                </a:gridCol>
                <a:gridCol w="1639723">
                  <a:extLst>
                    <a:ext uri="{9D8B030D-6E8A-4147-A177-3AD203B41FA5}">
                      <a16:colId xmlns:a16="http://schemas.microsoft.com/office/drawing/2014/main" val="4073725340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2017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2018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2019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6433539"/>
                  </a:ext>
                </a:extLst>
              </a:tr>
              <a:tr h="659466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Качество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Средний балл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Качество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Средний балл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Качество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Средний балл</a:t>
                      </a:r>
                      <a:endParaRPr lang="ru-RU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98915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84,9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85,4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86,9 </a:t>
                      </a:r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(+1,5)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3,95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701283"/>
                  </a:ext>
                </a:extLst>
              </a:tr>
            </a:tbl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690101313"/>
              </p:ext>
            </p:extLst>
          </p:nvPr>
        </p:nvGraphicFramePr>
        <p:xfrm>
          <a:off x="1776549" y="2187234"/>
          <a:ext cx="9222778" cy="45793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084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9640" y="41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Английский</a:t>
            </a:r>
            <a:r>
              <a:rPr lang="ru-RU" sz="4000" dirty="0" smtClean="0"/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язык</a:t>
            </a:r>
            <a:endParaRPr lang="ru-RU" sz="40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543004817"/>
              </p:ext>
            </p:extLst>
          </p:nvPr>
        </p:nvGraphicFramePr>
        <p:xfrm>
          <a:off x="1887570" y="2362416"/>
          <a:ext cx="8082330" cy="43339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8583466"/>
              </p:ext>
            </p:extLst>
          </p:nvPr>
        </p:nvGraphicFramePr>
        <p:xfrm>
          <a:off x="1555531" y="1325979"/>
          <a:ext cx="9080938" cy="140114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513490">
                  <a:extLst>
                    <a:ext uri="{9D8B030D-6E8A-4147-A177-3AD203B41FA5}">
                      <a16:colId xmlns:a16="http://schemas.microsoft.com/office/drawing/2014/main" val="436474764"/>
                    </a:ext>
                  </a:extLst>
                </a:gridCol>
                <a:gridCol w="1513490">
                  <a:extLst>
                    <a:ext uri="{9D8B030D-6E8A-4147-A177-3AD203B41FA5}">
                      <a16:colId xmlns:a16="http://schemas.microsoft.com/office/drawing/2014/main" val="2205595011"/>
                    </a:ext>
                  </a:extLst>
                </a:gridCol>
                <a:gridCol w="1513490">
                  <a:extLst>
                    <a:ext uri="{9D8B030D-6E8A-4147-A177-3AD203B41FA5}">
                      <a16:colId xmlns:a16="http://schemas.microsoft.com/office/drawing/2014/main" val="3462670905"/>
                    </a:ext>
                  </a:extLst>
                </a:gridCol>
                <a:gridCol w="1513490">
                  <a:extLst>
                    <a:ext uri="{9D8B030D-6E8A-4147-A177-3AD203B41FA5}">
                      <a16:colId xmlns:a16="http://schemas.microsoft.com/office/drawing/2014/main" val="947575007"/>
                    </a:ext>
                  </a:extLst>
                </a:gridCol>
                <a:gridCol w="1387255">
                  <a:extLst>
                    <a:ext uri="{9D8B030D-6E8A-4147-A177-3AD203B41FA5}">
                      <a16:colId xmlns:a16="http://schemas.microsoft.com/office/drawing/2014/main" val="788817215"/>
                    </a:ext>
                  </a:extLst>
                </a:gridCol>
                <a:gridCol w="1639723">
                  <a:extLst>
                    <a:ext uri="{9D8B030D-6E8A-4147-A177-3AD203B41FA5}">
                      <a16:colId xmlns:a16="http://schemas.microsoft.com/office/drawing/2014/main" val="343095567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2017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2018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2019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6429268"/>
                  </a:ext>
                </a:extLst>
              </a:tr>
              <a:tr h="659466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Качество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Средний балл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Качество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Средний балл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Качество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Средний балл</a:t>
                      </a:r>
                      <a:endParaRPr lang="ru-RU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23869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76,9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77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81,2 </a:t>
                      </a:r>
                      <a:r>
                        <a:rPr lang="ru-RU" sz="2000" b="1" dirty="0">
                          <a:solidFill>
                            <a:srgbClr val="38572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(+4,2)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4,26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1051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710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Обществознание </a:t>
            </a:r>
            <a:endParaRPr lang="ru-RU" sz="40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5533208"/>
              </p:ext>
            </p:extLst>
          </p:nvPr>
        </p:nvGraphicFramePr>
        <p:xfrm>
          <a:off x="1342696" y="1321128"/>
          <a:ext cx="9080938" cy="140114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513490">
                  <a:extLst>
                    <a:ext uri="{9D8B030D-6E8A-4147-A177-3AD203B41FA5}">
                      <a16:colId xmlns:a16="http://schemas.microsoft.com/office/drawing/2014/main" val="88908216"/>
                    </a:ext>
                  </a:extLst>
                </a:gridCol>
                <a:gridCol w="1513490">
                  <a:extLst>
                    <a:ext uri="{9D8B030D-6E8A-4147-A177-3AD203B41FA5}">
                      <a16:colId xmlns:a16="http://schemas.microsoft.com/office/drawing/2014/main" val="2319843327"/>
                    </a:ext>
                  </a:extLst>
                </a:gridCol>
                <a:gridCol w="1513490">
                  <a:extLst>
                    <a:ext uri="{9D8B030D-6E8A-4147-A177-3AD203B41FA5}">
                      <a16:colId xmlns:a16="http://schemas.microsoft.com/office/drawing/2014/main" val="3987853460"/>
                    </a:ext>
                  </a:extLst>
                </a:gridCol>
                <a:gridCol w="1513490">
                  <a:extLst>
                    <a:ext uri="{9D8B030D-6E8A-4147-A177-3AD203B41FA5}">
                      <a16:colId xmlns:a16="http://schemas.microsoft.com/office/drawing/2014/main" val="2704795010"/>
                    </a:ext>
                  </a:extLst>
                </a:gridCol>
                <a:gridCol w="1387255">
                  <a:extLst>
                    <a:ext uri="{9D8B030D-6E8A-4147-A177-3AD203B41FA5}">
                      <a16:colId xmlns:a16="http://schemas.microsoft.com/office/drawing/2014/main" val="1075563256"/>
                    </a:ext>
                  </a:extLst>
                </a:gridCol>
                <a:gridCol w="1639723">
                  <a:extLst>
                    <a:ext uri="{9D8B030D-6E8A-4147-A177-3AD203B41FA5}">
                      <a16:colId xmlns:a16="http://schemas.microsoft.com/office/drawing/2014/main" val="2815509906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2017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2018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2019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4498505"/>
                  </a:ext>
                </a:extLst>
              </a:tr>
              <a:tr h="659466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Качество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Средний балл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Качество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Средний балл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Качество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Средний балл</a:t>
                      </a:r>
                      <a:endParaRPr lang="ru-RU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56345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3,6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51,3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59,4 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(+</a:t>
                      </a:r>
                      <a:r>
                        <a:rPr lang="ru-RU" sz="1800" b="1" baseline="0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8,1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3,56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3322270"/>
                  </a:ext>
                </a:extLst>
              </a:tr>
            </a:tbl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471856535"/>
              </p:ext>
            </p:extLst>
          </p:nvPr>
        </p:nvGraphicFramePr>
        <p:xfrm>
          <a:off x="2075805" y="3187337"/>
          <a:ext cx="8040389" cy="3670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2756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684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География</a:t>
            </a:r>
            <a:endParaRPr lang="ru-RU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9949552"/>
              </p:ext>
            </p:extLst>
          </p:nvPr>
        </p:nvGraphicFramePr>
        <p:xfrm>
          <a:off x="1342896" y="1031966"/>
          <a:ext cx="9080938" cy="142654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513490">
                  <a:extLst>
                    <a:ext uri="{9D8B030D-6E8A-4147-A177-3AD203B41FA5}">
                      <a16:colId xmlns:a16="http://schemas.microsoft.com/office/drawing/2014/main" val="2861199185"/>
                    </a:ext>
                  </a:extLst>
                </a:gridCol>
                <a:gridCol w="1513490">
                  <a:extLst>
                    <a:ext uri="{9D8B030D-6E8A-4147-A177-3AD203B41FA5}">
                      <a16:colId xmlns:a16="http://schemas.microsoft.com/office/drawing/2014/main" val="555892640"/>
                    </a:ext>
                  </a:extLst>
                </a:gridCol>
                <a:gridCol w="1513490">
                  <a:extLst>
                    <a:ext uri="{9D8B030D-6E8A-4147-A177-3AD203B41FA5}">
                      <a16:colId xmlns:a16="http://schemas.microsoft.com/office/drawing/2014/main" val="1630241339"/>
                    </a:ext>
                  </a:extLst>
                </a:gridCol>
                <a:gridCol w="1513490">
                  <a:extLst>
                    <a:ext uri="{9D8B030D-6E8A-4147-A177-3AD203B41FA5}">
                      <a16:colId xmlns:a16="http://schemas.microsoft.com/office/drawing/2014/main" val="1927702985"/>
                    </a:ext>
                  </a:extLst>
                </a:gridCol>
                <a:gridCol w="1387255">
                  <a:extLst>
                    <a:ext uri="{9D8B030D-6E8A-4147-A177-3AD203B41FA5}">
                      <a16:colId xmlns:a16="http://schemas.microsoft.com/office/drawing/2014/main" val="2246034514"/>
                    </a:ext>
                  </a:extLst>
                </a:gridCol>
                <a:gridCol w="1639723">
                  <a:extLst>
                    <a:ext uri="{9D8B030D-6E8A-4147-A177-3AD203B41FA5}">
                      <a16:colId xmlns:a16="http://schemas.microsoft.com/office/drawing/2014/main" val="3713313865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2017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2018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2019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4297335"/>
                  </a:ext>
                </a:extLst>
              </a:tr>
              <a:tr h="659466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Качество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Средний балл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Качество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Средний балл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Качество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Средний балл</a:t>
                      </a:r>
                      <a:endParaRPr lang="ru-RU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68521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78,1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82,3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91,6 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(+9,3)</a:t>
                      </a:r>
                      <a:endParaRPr lang="ru-RU" sz="20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6813215"/>
                  </a:ext>
                </a:extLst>
              </a:tr>
            </a:tbl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697054517"/>
              </p:ext>
            </p:extLst>
          </p:nvPr>
        </p:nvGraphicFramePr>
        <p:xfrm>
          <a:off x="1737360" y="2207623"/>
          <a:ext cx="8030754" cy="4650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2864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134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Химия</a:t>
            </a:r>
            <a:endParaRPr lang="ru-RU" sz="40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8245240"/>
              </p:ext>
            </p:extLst>
          </p:nvPr>
        </p:nvGraphicFramePr>
        <p:xfrm>
          <a:off x="1452154" y="1136470"/>
          <a:ext cx="9080938" cy="142654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513490">
                  <a:extLst>
                    <a:ext uri="{9D8B030D-6E8A-4147-A177-3AD203B41FA5}">
                      <a16:colId xmlns:a16="http://schemas.microsoft.com/office/drawing/2014/main" val="124814480"/>
                    </a:ext>
                  </a:extLst>
                </a:gridCol>
                <a:gridCol w="1513490">
                  <a:extLst>
                    <a:ext uri="{9D8B030D-6E8A-4147-A177-3AD203B41FA5}">
                      <a16:colId xmlns:a16="http://schemas.microsoft.com/office/drawing/2014/main" val="2529697511"/>
                    </a:ext>
                  </a:extLst>
                </a:gridCol>
                <a:gridCol w="1513490">
                  <a:extLst>
                    <a:ext uri="{9D8B030D-6E8A-4147-A177-3AD203B41FA5}">
                      <a16:colId xmlns:a16="http://schemas.microsoft.com/office/drawing/2014/main" val="2468783256"/>
                    </a:ext>
                  </a:extLst>
                </a:gridCol>
                <a:gridCol w="1513490">
                  <a:extLst>
                    <a:ext uri="{9D8B030D-6E8A-4147-A177-3AD203B41FA5}">
                      <a16:colId xmlns:a16="http://schemas.microsoft.com/office/drawing/2014/main" val="714865463"/>
                    </a:ext>
                  </a:extLst>
                </a:gridCol>
                <a:gridCol w="1387255">
                  <a:extLst>
                    <a:ext uri="{9D8B030D-6E8A-4147-A177-3AD203B41FA5}">
                      <a16:colId xmlns:a16="http://schemas.microsoft.com/office/drawing/2014/main" val="923895064"/>
                    </a:ext>
                  </a:extLst>
                </a:gridCol>
                <a:gridCol w="1639723">
                  <a:extLst>
                    <a:ext uri="{9D8B030D-6E8A-4147-A177-3AD203B41FA5}">
                      <a16:colId xmlns:a16="http://schemas.microsoft.com/office/drawing/2014/main" val="188989504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2017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2018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2019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3805147"/>
                  </a:ext>
                </a:extLst>
              </a:tr>
              <a:tr h="659466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Качество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Средний балл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Качество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Средний балл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Качество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Средний балл</a:t>
                      </a:r>
                      <a:endParaRPr lang="ru-RU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8039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91,3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(-1,3)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9414947"/>
                  </a:ext>
                </a:extLst>
              </a:tr>
            </a:tbl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631007982"/>
              </p:ext>
            </p:extLst>
          </p:nvPr>
        </p:nvGraphicFramePr>
        <p:xfrm>
          <a:off x="1308462" y="2563016"/>
          <a:ext cx="8128000" cy="4294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4036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138" y="116931"/>
            <a:ext cx="10515600" cy="941161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Биология</a:t>
            </a:r>
            <a:endParaRPr lang="ru-RU" sz="40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9201854"/>
              </p:ext>
            </p:extLst>
          </p:nvPr>
        </p:nvGraphicFramePr>
        <p:xfrm>
          <a:off x="1282337" y="1159419"/>
          <a:ext cx="9080938" cy="142654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513490">
                  <a:extLst>
                    <a:ext uri="{9D8B030D-6E8A-4147-A177-3AD203B41FA5}">
                      <a16:colId xmlns:a16="http://schemas.microsoft.com/office/drawing/2014/main" val="160210884"/>
                    </a:ext>
                  </a:extLst>
                </a:gridCol>
                <a:gridCol w="1513490">
                  <a:extLst>
                    <a:ext uri="{9D8B030D-6E8A-4147-A177-3AD203B41FA5}">
                      <a16:colId xmlns:a16="http://schemas.microsoft.com/office/drawing/2014/main" val="2809811595"/>
                    </a:ext>
                  </a:extLst>
                </a:gridCol>
                <a:gridCol w="1513490">
                  <a:extLst>
                    <a:ext uri="{9D8B030D-6E8A-4147-A177-3AD203B41FA5}">
                      <a16:colId xmlns:a16="http://schemas.microsoft.com/office/drawing/2014/main" val="930942622"/>
                    </a:ext>
                  </a:extLst>
                </a:gridCol>
                <a:gridCol w="1513490">
                  <a:extLst>
                    <a:ext uri="{9D8B030D-6E8A-4147-A177-3AD203B41FA5}">
                      <a16:colId xmlns:a16="http://schemas.microsoft.com/office/drawing/2014/main" val="1067473345"/>
                    </a:ext>
                  </a:extLst>
                </a:gridCol>
                <a:gridCol w="1387255">
                  <a:extLst>
                    <a:ext uri="{9D8B030D-6E8A-4147-A177-3AD203B41FA5}">
                      <a16:colId xmlns:a16="http://schemas.microsoft.com/office/drawing/2014/main" val="4117369850"/>
                    </a:ext>
                  </a:extLst>
                </a:gridCol>
                <a:gridCol w="1639723">
                  <a:extLst>
                    <a:ext uri="{9D8B030D-6E8A-4147-A177-3AD203B41FA5}">
                      <a16:colId xmlns:a16="http://schemas.microsoft.com/office/drawing/2014/main" val="318551748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2017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2018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2019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2533536"/>
                  </a:ext>
                </a:extLst>
              </a:tr>
              <a:tr h="659466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Качество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Средний балл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Качество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Средний балл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Качество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Средний балл</a:t>
                      </a:r>
                      <a:endParaRPr lang="ru-RU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185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19,9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35,7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94,7 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(59)</a:t>
                      </a:r>
                      <a:endParaRPr lang="ru-RU" sz="20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4,26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8699995"/>
                  </a:ext>
                </a:extLst>
              </a:tr>
            </a:tbl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067006121"/>
              </p:ext>
            </p:extLst>
          </p:nvPr>
        </p:nvGraphicFramePr>
        <p:xfrm>
          <a:off x="1758806" y="2821577"/>
          <a:ext cx="8128000" cy="38666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2147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075" y="166008"/>
            <a:ext cx="10515600" cy="1084852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Информатика</a:t>
            </a:r>
            <a:endParaRPr lang="ru-RU" sz="4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50693"/>
              </p:ext>
            </p:extLst>
          </p:nvPr>
        </p:nvGraphicFramePr>
        <p:xfrm>
          <a:off x="1334589" y="1250860"/>
          <a:ext cx="9080938" cy="142654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513490">
                  <a:extLst>
                    <a:ext uri="{9D8B030D-6E8A-4147-A177-3AD203B41FA5}">
                      <a16:colId xmlns:a16="http://schemas.microsoft.com/office/drawing/2014/main" val="194148513"/>
                    </a:ext>
                  </a:extLst>
                </a:gridCol>
                <a:gridCol w="1513490">
                  <a:extLst>
                    <a:ext uri="{9D8B030D-6E8A-4147-A177-3AD203B41FA5}">
                      <a16:colId xmlns:a16="http://schemas.microsoft.com/office/drawing/2014/main" val="4242763011"/>
                    </a:ext>
                  </a:extLst>
                </a:gridCol>
                <a:gridCol w="1513490">
                  <a:extLst>
                    <a:ext uri="{9D8B030D-6E8A-4147-A177-3AD203B41FA5}">
                      <a16:colId xmlns:a16="http://schemas.microsoft.com/office/drawing/2014/main" val="1694872786"/>
                    </a:ext>
                  </a:extLst>
                </a:gridCol>
                <a:gridCol w="1513490">
                  <a:extLst>
                    <a:ext uri="{9D8B030D-6E8A-4147-A177-3AD203B41FA5}">
                      <a16:colId xmlns:a16="http://schemas.microsoft.com/office/drawing/2014/main" val="1101795344"/>
                    </a:ext>
                  </a:extLst>
                </a:gridCol>
                <a:gridCol w="1387255">
                  <a:extLst>
                    <a:ext uri="{9D8B030D-6E8A-4147-A177-3AD203B41FA5}">
                      <a16:colId xmlns:a16="http://schemas.microsoft.com/office/drawing/2014/main" val="1650379500"/>
                    </a:ext>
                  </a:extLst>
                </a:gridCol>
                <a:gridCol w="1639723">
                  <a:extLst>
                    <a:ext uri="{9D8B030D-6E8A-4147-A177-3AD203B41FA5}">
                      <a16:colId xmlns:a16="http://schemas.microsoft.com/office/drawing/2014/main" val="88926044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2017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2018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2019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7881922"/>
                  </a:ext>
                </a:extLst>
              </a:tr>
              <a:tr h="659466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Качество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Средний балл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Качество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Средний балл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Качество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Средний балл</a:t>
                      </a:r>
                      <a:endParaRPr lang="ru-RU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04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45,5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88,5 </a:t>
                      </a:r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(+43)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4,09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3220033"/>
                  </a:ext>
                </a:extLst>
              </a:tr>
            </a:tbl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55102769"/>
              </p:ext>
            </p:extLst>
          </p:nvPr>
        </p:nvGraphicFramePr>
        <p:xfrm>
          <a:off x="2005875" y="2677406"/>
          <a:ext cx="8128000" cy="40369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3615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330</Words>
  <Application>Microsoft Office PowerPoint</Application>
  <PresentationFormat>Широкоэкранный</PresentationFormat>
  <Paragraphs>244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Comic Sans MS</vt:lpstr>
      <vt:lpstr>Times New Roman</vt:lpstr>
      <vt:lpstr>Тема Office</vt:lpstr>
      <vt:lpstr>ОГЭ – 2019  Всего: 148 выпускников Семейное образование: 9 выпускников Аттестаты с отличием: 8 выпускников</vt:lpstr>
      <vt:lpstr>Русский язык </vt:lpstr>
      <vt:lpstr>Презентация PowerPoint</vt:lpstr>
      <vt:lpstr>Английский язык</vt:lpstr>
      <vt:lpstr>Обществознание </vt:lpstr>
      <vt:lpstr>География</vt:lpstr>
      <vt:lpstr>Химия</vt:lpstr>
      <vt:lpstr>Биология</vt:lpstr>
      <vt:lpstr>Информатика</vt:lpstr>
      <vt:lpstr>История</vt:lpstr>
      <vt:lpstr>Литература</vt:lpstr>
      <vt:lpstr>Физика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ОГЭ – 2019  Всего: 157 выпускников Семейное образование: 9 выпускников Аттестаты с отличием: выпускников</dc:title>
  <dc:creator>Пользователь Windows</dc:creator>
  <cp:lastModifiedBy>Пользователь Windows</cp:lastModifiedBy>
  <cp:revision>20</cp:revision>
  <cp:lastPrinted>2019-08-28T05:00:37Z</cp:lastPrinted>
  <dcterms:created xsi:type="dcterms:W3CDTF">2019-06-05T05:19:44Z</dcterms:created>
  <dcterms:modified xsi:type="dcterms:W3CDTF">2019-08-28T05:01:07Z</dcterms:modified>
</cp:coreProperties>
</file>